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1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1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6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0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9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3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4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69A12-F9FF-4CD9-95FA-C72755361065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6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BIOLGY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FINAL EXAM STUDY GUIDE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737" y="1905000"/>
            <a:ext cx="4467225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64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25.  Mendel’s principle of dominance states that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SOME ALLELES ARE DOMINANT AND SOME ARE RECESSIVE.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26.  A tall plant is crossed with a short plant, all the offspring in the F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generation will be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TALL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27.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When you flip a coin, what is the probability that it will come up tails?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50%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488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38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28.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the P generation, a tall plant is crossed with a short plant. The probability that an F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plant will be tall is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100%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29.  When one allele for a gene is not completely dominant over another allele this is called  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INCOMPLETE DOMINANCE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30.  Human skin color is a result of ______.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POLYGENIC TRAITS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919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38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31.  What principle states that during gamete formation genes for different traits separate independently of each other?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INDEPENDENT ASSORTMENT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32.  A cross of a black chicken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BB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with a white chicken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WW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produces all checkered offspring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BW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). This type of inheritance is known as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CODOMINANCE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33.  ___ is the Father of  Genetics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GREGOR MENDEL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880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34.  Human A, B, O blood type is an example of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MULTIPLE ALLELES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35. The regulation of an organism’s internal environment to maintain conditions suitable for life is the definition of ____.</a:t>
            </a:r>
          </a:p>
          <a:p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HOMEOSTATSIS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36.  What is the most important requirement for all living things?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WATER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67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37.   Which organisms make their own food through photosynthesis?</a:t>
            </a:r>
          </a:p>
          <a:p>
            <a:pPr indent="457200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PLANTS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38.  Painted turtles are cold-blooded animals that often sit on logs and bask in the sun.  Why might they do this?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TO RAISE THEIR BODY TEMPERATURE.</a:t>
            </a:r>
          </a:p>
          <a:p>
            <a:endParaRPr lang="en-US" sz="2800" b="1" dirty="0"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39.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organic compound is the main source of energy for living things?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CARBOHYDRATES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233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5344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40.  ____ is the study of organisms and their interactions with the environment.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ECOLOGY</a:t>
            </a:r>
          </a:p>
          <a:p>
            <a:endParaRPr lang="en-US" sz="2800" b="1" dirty="0"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41.  .   The part of the experiment in which all conditions are kept the same (do not vary) are called 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CONTROL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42"/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The measure of how acidic or basic something is its  ____.</a:t>
            </a:r>
          </a:p>
          <a:p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pH</a:t>
            </a:r>
            <a:endParaRPr lang="en-US" sz="2800" b="1" dirty="0" smtClean="0">
              <a:effectLst/>
              <a:latin typeface="Times New Roman"/>
              <a:ea typeface="Times New Roman"/>
            </a:endParaRPr>
          </a:p>
          <a:p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234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534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43.  Organic compounds that contain DNA and RNA are  referred to a ____.</a:t>
            </a: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4000" b="1" dirty="0" smtClean="0">
                <a:effectLst/>
                <a:latin typeface="Times New Roman"/>
                <a:ea typeface="Times New Roman"/>
              </a:rPr>
              <a:t>NUCLEIC ACIDS</a:t>
            </a:r>
            <a:endParaRPr lang="en-US" sz="4000" dirty="0" smtClean="0">
              <a:effectLst/>
              <a:latin typeface="Times New Roman"/>
              <a:ea typeface="Times New Roman"/>
            </a:endParaRP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44"/>
            </a:pPr>
            <a:r>
              <a:rPr lang="en-US" sz="4000" dirty="0" smtClean="0">
                <a:effectLst/>
                <a:latin typeface="Times New Roman"/>
                <a:ea typeface="Times New Roman"/>
              </a:rPr>
              <a:t>A type of protein that speeds up</a:t>
            </a: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chemical reactions is/are called  ___.</a:t>
            </a:r>
          </a:p>
          <a:p>
            <a:endParaRPr lang="en-US" sz="4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4000" b="1" dirty="0" smtClean="0">
                <a:latin typeface="Times New Roman"/>
                <a:ea typeface="Times New Roman"/>
              </a:rPr>
              <a:t>ENZYME</a:t>
            </a:r>
            <a:endParaRPr lang="en-US" sz="4000" b="1" dirty="0">
              <a:effectLst/>
              <a:latin typeface="Times New Roman"/>
              <a:ea typeface="Times New Roman"/>
            </a:endParaRPr>
          </a:p>
          <a:p>
            <a:endParaRPr lang="en-US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995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399"/>
            <a:ext cx="6618287" cy="318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61117"/>
            <a:ext cx="8534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45. Is individual 2 in Figure 14–2 homozygous or heterozygous for free earlobes? 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HETEROZYGOUS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46.  What is the genotype of individual 14 in Figure 14–2.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HOMOZYGOUS RECESSIVE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024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224135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47.  In 1859, Charles Darwin published his revolutionary scientific ideas in a work titled ___.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ON THE ORIGIN OF SPECIES BY NATURAL SELECTION</a:t>
            </a:r>
            <a:endParaRPr lang="en-US" sz="20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57" y="1676400"/>
            <a:ext cx="2546316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/>
          <p:cNvSpPr>
            <a:spLocks noChangeShapeType="1"/>
          </p:cNvSpPr>
          <p:nvPr/>
        </p:nvSpPr>
        <p:spPr bwMode="auto">
          <a:xfrm flipH="1" flipV="1">
            <a:off x="7162799" y="2821304"/>
            <a:ext cx="756071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918871" y="2719387"/>
            <a:ext cx="333375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7577" y="1541248"/>
            <a:ext cx="3964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Fig. 12-1   </a:t>
            </a:r>
            <a:r>
              <a:rPr lang="en-US" sz="14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Below to answer questions 48 &amp; 49.</a:t>
            </a: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04800" y="4516994"/>
            <a:ext cx="85344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48.  The object marked “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in Fig. 12-1 is a ____.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NUCELOTIDE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9"/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object marked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“Y”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Fig 12-1 is a ____.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HYDROGEN BOND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4352925"/>
            <a:ext cx="10054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Figure 12-1</a:t>
            </a:r>
            <a:endParaRPr lang="en-US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53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3" y="228600"/>
            <a:ext cx="8419436" cy="410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4572000"/>
            <a:ext cx="8991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50.  In the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Punnett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square shown in Figure 11-1</a:t>
            </a:r>
            <a:r>
              <a:rPr lang="en-US" sz="280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what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is true about the offspring resulting from the cross?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ALL TALL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366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6846" y="152400"/>
            <a:ext cx="82296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1.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How many chromosomes are shown in a normal human karyotype?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46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2.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humans, a male has  _____ chromosomes.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 X &amp; 1 Y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3.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genetic disease is caused by a dominant allele?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HUNTINGTON’S DISEASE</a:t>
            </a:r>
            <a:endParaRPr lang="en-US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15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1774"/>
            <a:ext cx="6491600" cy="350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9646" y="3810000"/>
            <a:ext cx="8991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51.  In the karyotype shown above, how are the chromosomes that make up each numbered pair similar?</a:t>
            </a:r>
          </a:p>
          <a:p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latin typeface="Times New Roman"/>
                <a:ea typeface="Times New Roman"/>
              </a:rPr>
              <a:t>CHROMOSOME LENGTH &amp; BANDING PATTERN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52.  Which chromosomes in Figure 14-1 are autosomes?</a:t>
            </a:r>
          </a:p>
          <a:p>
            <a:endParaRPr lang="en-US" sz="24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#1-22</a:t>
            </a:r>
            <a:endParaRPr lang="en-US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961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"/>
            <a:ext cx="5932487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4168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53.  Identify the sex chromosomes. What is the notation for the sex chromosomes shown here?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23</a:t>
            </a:r>
            <a:r>
              <a:rPr lang="en-US" b="1" baseline="30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RD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PAIR – XY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54.  How would you interpret this karyotype? (i.e., what is the sex, is there a disorder, etc.)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DOWN’S SYNDROME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BOY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marL="342900" indent="-342900">
              <a:buAutoNum type="arabicPeriod" startAt="55"/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the human karyotype, how many chromosomes are shown?</a:t>
            </a:r>
          </a:p>
          <a:p>
            <a:pPr marL="342900" indent="-342900">
              <a:buAutoNum type="arabicPeriod" startAt="55"/>
            </a:pPr>
            <a:endParaRPr lang="en-US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47</a:t>
            </a:r>
            <a:endParaRPr lang="en-US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290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751" y="76200"/>
            <a:ext cx="5932487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7806" y="3068982"/>
            <a:ext cx="8686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56.  What differences are apparent in the bodies of the three tortoise species shown in Figure 15–3?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NECKS ARE DIFFERENT.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57.  Which of the tortoises shown in Figure 15–3 has the longest neck?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effectLst/>
                <a:latin typeface="Times New Roman"/>
                <a:ea typeface="Times New Roman"/>
              </a:rPr>
              <a:t>HOOD ISLAND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58. 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Can you tell from Figure 15–3 how closely the three tortoise species resemble the ancestral species? 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effectLst/>
                <a:latin typeface="Times New Roman"/>
                <a:ea typeface="Times New Roman"/>
              </a:rPr>
              <a:t>NO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14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5932487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5945" y="3370110"/>
            <a:ext cx="861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59. 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Vegetation on Hood Island is  sparse and sometimes hard to reach. How might the vegetation have affected the evolution of the Hood Island tortoise shown in Figure 15–3?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LONG NECK ALLOWED THEM TO REACH THE FOOD.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60. 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Considering the body structure of the tortoises shown in Figure 15–3, which tortoises might survive more successfully on Hood Island?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PINTA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88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27" y="228600"/>
            <a:ext cx="5932487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6636" y="2895600"/>
            <a:ext cx="8686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61.  What is structure A&amp;B in Figure 12–4? Identify that labeled structure.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DNA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62.  What  structure F in Figure 12–4?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CODON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63.  What is structure E in Figure 12–4?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START CODON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081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304800"/>
            <a:ext cx="5932487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4290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64.   What would happen to structure F in Figure 12–4 if structure C were deleted?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MUTATION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65.  What process does structure X represent in Figure 12-4?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TRANSCRIPTION</a:t>
            </a:r>
            <a:endParaRPr lang="en-US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650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505" y="304800"/>
            <a:ext cx="633178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124200"/>
            <a:ext cx="8915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66.  What is structure F in Figure 12-5?</a:t>
            </a: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START CODON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67.  Identify structure D  in Figure 12–?.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tRNA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68.  What is structure G in Figure 12–5?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mRNA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469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051" y="381000"/>
            <a:ext cx="735856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3657600"/>
            <a:ext cx="868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69.  What is structure A in Figure 12-5?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NUCLEUS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70.  What is structure E in Figure 12-5?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ANTI-CODON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475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00"/>
            <a:ext cx="5932487" cy="297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37506"/>
            <a:ext cx="861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71.  Which of the graphs in Figure 8-2 represents the effect of temperature on the rate of photosynthesis?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72.  Which of the graphs in Figure 8-2 represents the effect of light intensity on the rate of photosynthesis?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C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950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"/>
            <a:ext cx="6537325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4713878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73. If you know an organism has a cell wall and is a multicellular autotroph, using Figure 18-3 determine the kingdom(s) to which it can belong to?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PLANT KINGDON (PLANTAE)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722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458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4.   The Human Genome Project is an attempt to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SEQUENCE ALL HUMAN DNA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5. 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organisms have been produced by selective breeding?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HORSES, DOGS, CATS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6.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 is most likely to bring together two recessive alleles for a genetic defect?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  <a:tab pos="2105025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INBREEDING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97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800"/>
            <a:ext cx="7010400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0506" y="49530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74. If you were told only that an organism is unicellular and has chloroplasts and a nucleus, which kingdom(s) does it belong to according to figure 18.3?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PROTISTS KINGDOM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90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105692"/>
            <a:ext cx="6310312" cy="317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3306647"/>
            <a:ext cx="8610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75. Which two organisms listed in Figure 18-4 are most closely related to each other?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WHALE &amp; THE MONKEY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76. Which level of taxonomic category shown in Figure 18-4 indicates whether an organism is </a:t>
            </a:r>
            <a:r>
              <a:rPr lang="en-US" sz="200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 mammal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or not?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CLASS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603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1"/>
            <a:ext cx="4943896" cy="342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3886200"/>
            <a:ext cx="845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77. What do the letters </a:t>
            </a:r>
            <a:r>
              <a:rPr lang="en-US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R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and </a:t>
            </a:r>
            <a:r>
              <a:rPr lang="en-US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represent in Figure 4-2?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ALLELES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78. In Figure 4-2, what is the genotype of the pink-flowered snapdragons?</a:t>
            </a:r>
          </a:p>
          <a:p>
            <a:endParaRPr lang="en-US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RI</a:t>
            </a:r>
            <a:endParaRPr lang="en-US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550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50" y="228600"/>
            <a:ext cx="4945063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686716"/>
            <a:ext cx="868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79.   In Figure 4-2, what is the genotype of the white-flowered snapdragons?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II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marL="342900" indent="-342900">
              <a:buAutoNum type="arabicPeriod" startAt="80"/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According to Figure 4-2, if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red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-flowered snapdragons and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ivory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-flowered</a:t>
            </a: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snapdragons are crossed, what percentage of their offspring would be expected to be pink-flowered?</a:t>
            </a:r>
          </a:p>
          <a:p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smtClean="0">
                <a:latin typeface="Times New Roman"/>
                <a:ea typeface="Times New Roman"/>
              </a:rPr>
              <a:t>100%</a:t>
            </a:r>
            <a:endParaRPr lang="en-US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747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858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Essay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–  </a:t>
            </a: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Be able to answer the questions below.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81.  Explain the difference between incomplete dominance and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codominance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82.  Identify the differences between DNA &amp; RNA.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83. 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was Charles Darwin’s greatest contribution to science, and how did he develop it?</a:t>
            </a:r>
            <a:endParaRPr lang="en-US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84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7.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is the ultimate source of genetic variability?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MUTATION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8. 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process of making changes in the DNA code of a living organism is called ___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GENETIC ENGINEERING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9.   The Scottish scientist Ian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Wilmut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cloned a______.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SHEEP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11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610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10.  If an original strand of DNA has the sequence CTAGGT, what will the sequence on the new strand?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GATCCA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11. Lamarck’s theory of evolution includes the concept that new organs in a species appear as a result of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ACTIONS OF ORGANISMS AS THEY USE OR FAIL TO USE BODY STRUCTURES.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12.    This type of  RNA transfers the amino acids to the growing protein chain.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err="1" smtClean="0">
                <a:effectLst/>
                <a:latin typeface="Times New Roman"/>
                <a:ea typeface="Times New Roman"/>
              </a:rPr>
              <a:t>tRNA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222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13.  This type of RNA carries the message from DNA for the making of proteins.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mRNA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14.  The set of  3 consecutive nitrogen bases found on the mRNA is the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CODON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15.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When lions prey on a herd of antelopes, some antelopes are killed and some escape. Which part of Darwin’s concept of natural selection might be used to describe this situation?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SURVIVIAL OF THE FITTEST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71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16.   ____ is the process where a piece of DNA is copied into mRNA.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TRANSCRIPTION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17.  The process where the mRNA is “decoded” into protein is called 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TRANSLATION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18.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According to Darwin’s theory of natural selection, the individuals that tend to survive are those that have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VARIATIONS BEST SUITED TO THE ENVIRONMENT.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201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19.  When one part of a chromosome is left out, this is called a ___.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DELETION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20.  When part of  a chromosome breaks off and is reattached backwards this is a ___ mutation.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INVERSION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effectLst/>
                <a:latin typeface="Times New Roman"/>
                <a:ea typeface="Times New Roman"/>
              </a:rPr>
              <a:t> 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effectLst/>
                <a:latin typeface="Times New Roman"/>
                <a:ea typeface="Times New Roman"/>
              </a:rPr>
              <a:t>21.   </a:t>
            </a: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James Hutton’s and Charles Lyell’s work suggests that ___.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EARTH IS MANY MILLIONS OF YEARS OLD.</a:t>
            </a:r>
            <a:endParaRPr lang="en-US" sz="3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361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458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22.  When a piece of a chromosome breaks off during crossing over and attaches to a non-homologous chromosome this is a(n)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TRANSLOCATION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b="1" dirty="0" smtClean="0"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23. 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Gregor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Mendel used pea plants to study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HOW TRAITS ARE INHERITED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24.  Mendel called the “factors” that determine traits 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ALLELES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143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630</Words>
  <Application>Microsoft Office PowerPoint</Application>
  <PresentationFormat>On-screen Show (4:3)</PresentationFormat>
  <Paragraphs>301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Times New Roman</vt:lpstr>
      <vt:lpstr>Office Theme</vt:lpstr>
      <vt:lpstr>BIOLGY  FINAL EXAM STUDY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FINAL EXAM STUDY GUIDE</dc:title>
  <dc:creator>Sally Collins</dc:creator>
  <cp:lastModifiedBy>Sally Collins</cp:lastModifiedBy>
  <cp:revision>30</cp:revision>
  <dcterms:created xsi:type="dcterms:W3CDTF">2012-05-22T11:51:06Z</dcterms:created>
  <dcterms:modified xsi:type="dcterms:W3CDTF">2017-05-19T14:29:57Z</dcterms:modified>
</cp:coreProperties>
</file>